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f104793dc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f104793dc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f104793d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f104793d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f104793d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f104793d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f104793dc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f104793dc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f104793dc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f104793dc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f104793dc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f104793dc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f104793dc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f104793dc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f104793dc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f104793dc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f104793d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f104793d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f104793dc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f104793dc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f104793dc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f104793dc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f104793dc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f104793dc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f104793dc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f104793dc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f104793dc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f104793dc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f104793dc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f104793dc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f104793dc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f104793dc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Analysis of Ford GoBike Trips, February 2019</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Bryan Ho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Bike Station Bikes Surplus and Deficits</a:t>
            </a:r>
            <a:endParaRPr/>
          </a:p>
        </p:txBody>
      </p:sp>
      <p:sp>
        <p:nvSpPr>
          <p:cNvPr id="126" name="Google Shape;126;p22"/>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There are 2 peak usage hours of 8AM and 5PM (local time).  This coincides with commute time for the standard 9-5 jobs, with 8AM being the commute to work and 5PM being the commute home.  This sheds light on the type of consumer that is using our platform as many of our users use the bikes to get to work.</a:t>
            </a:r>
            <a:endParaRPr/>
          </a:p>
          <a:p>
            <a:pPr indent="0" lvl="0" marL="0" rtl="0" algn="l">
              <a:spcBef>
                <a:spcPts val="1200"/>
              </a:spcBef>
              <a:spcAft>
                <a:spcPts val="1200"/>
              </a:spcAft>
              <a:buNone/>
            </a:pPr>
            <a:r>
              <a:rPr lang="en-GB"/>
              <a:t>To reinforce the hypothesis, we have a high usage rate on the work weekdays (Monday-Friday) and a significantly lower usage on the weekends.</a:t>
            </a:r>
            <a:endParaRPr/>
          </a:p>
        </p:txBody>
      </p:sp>
      <p:sp>
        <p:nvSpPr>
          <p:cNvPr id="127" name="Google Shape;127;p22"/>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Recommendation:</a:t>
            </a:r>
            <a:endParaRPr/>
          </a:p>
          <a:p>
            <a:pPr indent="0" lvl="0" marL="0" rtl="0" algn="l">
              <a:spcBef>
                <a:spcPts val="1200"/>
              </a:spcBef>
              <a:spcAft>
                <a:spcPts val="1200"/>
              </a:spcAft>
              <a:buNone/>
            </a:pPr>
            <a:r>
              <a:rPr lang="en-GB"/>
              <a:t>As the current user group is largely the commuting work group, the company can tailor promotions towards this group (ie. monthly commuting pass)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Target Demographic</a:t>
            </a:r>
            <a:endParaRPr/>
          </a:p>
        </p:txBody>
      </p:sp>
      <p:sp>
        <p:nvSpPr>
          <p:cNvPr id="133" name="Google Shape;133;p23"/>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target demographic can provide insight on the consumer group that uses the bike service.  This analysis looked into the birth year taken from the registered accounts’ info as well as the gender.  </a:t>
            </a:r>
            <a:endParaRPr/>
          </a:p>
          <a:p>
            <a:pPr indent="0" lvl="0" marL="0" rtl="0" algn="l">
              <a:spcBef>
                <a:spcPts val="1200"/>
              </a:spcBef>
              <a:spcAft>
                <a:spcPts val="1200"/>
              </a:spcAft>
              <a:buNone/>
            </a:pPr>
            <a:r>
              <a:rPr lang="en-GB"/>
              <a:t>Note that any ages above 79 years old (birth year &lt; 1940) was excluded as entries were either insignificant or due to data error.</a:t>
            </a:r>
            <a:endParaRPr/>
          </a:p>
        </p:txBody>
      </p:sp>
      <p:sp>
        <p:nvSpPr>
          <p:cNvPr id="134" name="Google Shape;134;p23"/>
          <p:cNvSpPr txBox="1"/>
          <p:nvPr/>
        </p:nvSpPr>
        <p:spPr>
          <a:xfrm>
            <a:off x="5192900" y="4435175"/>
            <a:ext cx="4064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https://mtc.ca.gov/whats-happening/news/dont-miss-bike-work-day-may-10</a:t>
            </a:r>
            <a:endParaRPr sz="700">
              <a:latin typeface="Roboto"/>
              <a:ea typeface="Roboto"/>
              <a:cs typeface="Roboto"/>
              <a:sym typeface="Roboto"/>
            </a:endParaRPr>
          </a:p>
        </p:txBody>
      </p:sp>
      <p:pic>
        <p:nvPicPr>
          <p:cNvPr id="135" name="Google Shape;135;p23"/>
          <p:cNvPicPr preferRelativeResize="0"/>
          <p:nvPr/>
        </p:nvPicPr>
        <p:blipFill>
          <a:blip r:embed="rId3">
            <a:alphaModFix/>
          </a:blip>
          <a:stretch>
            <a:fillRect/>
          </a:stretch>
        </p:blipFill>
        <p:spPr>
          <a:xfrm>
            <a:off x="4572000" y="1505700"/>
            <a:ext cx="4394212" cy="292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Target Demographic</a:t>
            </a:r>
            <a:endParaRPr/>
          </a:p>
        </p:txBody>
      </p:sp>
      <p:pic>
        <p:nvPicPr>
          <p:cNvPr id="141" name="Google Shape;141;p24"/>
          <p:cNvPicPr preferRelativeResize="0"/>
          <p:nvPr/>
        </p:nvPicPr>
        <p:blipFill>
          <a:blip r:embed="rId3">
            <a:alphaModFix/>
          </a:blip>
          <a:stretch>
            <a:fillRect/>
          </a:stretch>
        </p:blipFill>
        <p:spPr>
          <a:xfrm>
            <a:off x="1309700" y="1334725"/>
            <a:ext cx="6524612" cy="3714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Target Demographic</a:t>
            </a:r>
            <a:endParaRPr/>
          </a:p>
        </p:txBody>
      </p:sp>
      <p:sp>
        <p:nvSpPr>
          <p:cNvPr id="147" name="Google Shape;147;p2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From the heatmap, it is evident that males are more likely to use the bike service than females.  In addition, for all genders, the age group born between the mid 1980s to mid 1990s is the highest demographic group (coinciding with age group between 25-34)</a:t>
            </a:r>
            <a:endParaRPr/>
          </a:p>
        </p:txBody>
      </p:sp>
      <p:sp>
        <p:nvSpPr>
          <p:cNvPr id="148" name="Google Shape;148;p2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Recommendation:</a:t>
            </a:r>
            <a:endParaRPr/>
          </a:p>
          <a:p>
            <a:pPr indent="0" lvl="0" marL="0" rtl="0" algn="l">
              <a:spcBef>
                <a:spcPts val="1200"/>
              </a:spcBef>
              <a:spcAft>
                <a:spcPts val="1200"/>
              </a:spcAft>
              <a:buNone/>
            </a:pPr>
            <a:r>
              <a:rPr lang="en-GB"/>
              <a:t>Ford Go Bike could look to provide services for older people (35+)  to expand their market reach.  This can also be applied to the female population as the number of female users is only half of the male users.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Geographical Usage</a:t>
            </a:r>
            <a:endParaRPr/>
          </a:p>
        </p:txBody>
      </p:sp>
      <p:sp>
        <p:nvSpPr>
          <p:cNvPr id="154" name="Google Shape;154;p2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last analysis was to investigate the </a:t>
            </a:r>
            <a:r>
              <a:rPr lang="en-GB"/>
              <a:t>geographical</a:t>
            </a:r>
            <a:r>
              <a:rPr lang="en-GB"/>
              <a:t> usage of the bike service.  Identifying the hotspots where most of the users use the bike service can help us reallocate resources to support those areas better.</a:t>
            </a:r>
            <a:endParaRPr/>
          </a:p>
        </p:txBody>
      </p:sp>
      <p:sp>
        <p:nvSpPr>
          <p:cNvPr id="155" name="Google Shape;155;p26"/>
          <p:cNvSpPr txBox="1"/>
          <p:nvPr/>
        </p:nvSpPr>
        <p:spPr>
          <a:xfrm>
            <a:off x="5739275" y="3773825"/>
            <a:ext cx="4064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https://en.wikipedia.org/wiki/Bicycle_map</a:t>
            </a:r>
            <a:endParaRPr sz="700">
              <a:latin typeface="Roboto"/>
              <a:ea typeface="Roboto"/>
              <a:cs typeface="Roboto"/>
              <a:sym typeface="Roboto"/>
            </a:endParaRPr>
          </a:p>
        </p:txBody>
      </p:sp>
      <p:pic>
        <p:nvPicPr>
          <p:cNvPr id="156" name="Google Shape;156;p26"/>
          <p:cNvPicPr preferRelativeResize="0"/>
          <p:nvPr/>
        </p:nvPicPr>
        <p:blipFill>
          <a:blip r:embed="rId3">
            <a:alphaModFix/>
          </a:blip>
          <a:stretch>
            <a:fillRect/>
          </a:stretch>
        </p:blipFill>
        <p:spPr>
          <a:xfrm>
            <a:off x="5441675" y="1903600"/>
            <a:ext cx="2619375" cy="175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Geographical Usage</a:t>
            </a:r>
            <a:endParaRPr/>
          </a:p>
        </p:txBody>
      </p:sp>
      <p:pic>
        <p:nvPicPr>
          <p:cNvPr id="162" name="Google Shape;162;p27"/>
          <p:cNvPicPr preferRelativeResize="0"/>
          <p:nvPr/>
        </p:nvPicPr>
        <p:blipFill>
          <a:blip r:embed="rId3">
            <a:alphaModFix/>
          </a:blip>
          <a:stretch>
            <a:fillRect/>
          </a:stretch>
        </p:blipFill>
        <p:spPr>
          <a:xfrm>
            <a:off x="152425" y="1708350"/>
            <a:ext cx="8839202" cy="30205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Geographical Usage</a:t>
            </a:r>
            <a:endParaRPr/>
          </a:p>
        </p:txBody>
      </p:sp>
      <p:sp>
        <p:nvSpPr>
          <p:cNvPr id="168" name="Google Shape;168;p28"/>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Currently, Ford GoBike only provides service in 3 cities: San Francisco, Oakland and San Jose. </a:t>
            </a:r>
            <a:endParaRPr/>
          </a:p>
          <a:p>
            <a:pPr indent="0" lvl="0" marL="0" rtl="0" algn="l">
              <a:spcBef>
                <a:spcPts val="1200"/>
              </a:spcBef>
              <a:spcAft>
                <a:spcPts val="0"/>
              </a:spcAft>
              <a:buNone/>
            </a:pPr>
            <a:r>
              <a:rPr lang="en-GB"/>
              <a:t>We can see that in San Francisco, the bike service is mainly used on the north east of the city, around the downtown area and pier. </a:t>
            </a:r>
            <a:endParaRPr/>
          </a:p>
          <a:p>
            <a:pPr indent="0" lvl="0" marL="0" rtl="0" algn="l">
              <a:spcBef>
                <a:spcPts val="1200"/>
              </a:spcBef>
              <a:spcAft>
                <a:spcPts val="0"/>
              </a:spcAft>
              <a:buNone/>
            </a:pPr>
            <a:r>
              <a:rPr lang="en-GB"/>
              <a:t>In Oakland, we have 2 hotspots - one in Berkeley and one in Oakland.  However, there is still activity between the 2 cities.</a:t>
            </a:r>
            <a:endParaRPr/>
          </a:p>
          <a:p>
            <a:pPr indent="0" lvl="0" marL="0" rtl="0" algn="l">
              <a:spcBef>
                <a:spcPts val="1200"/>
              </a:spcBef>
              <a:spcAft>
                <a:spcPts val="1200"/>
              </a:spcAft>
              <a:buNone/>
            </a:pPr>
            <a:r>
              <a:rPr lang="en-GB"/>
              <a:t>Lastly, in San Jose, the usage is very localized in downtown San Jose.</a:t>
            </a:r>
            <a:endParaRPr/>
          </a:p>
        </p:txBody>
      </p:sp>
      <p:sp>
        <p:nvSpPr>
          <p:cNvPr id="169" name="Google Shape;169;p28"/>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Recommendation:</a:t>
            </a:r>
            <a:endParaRPr/>
          </a:p>
          <a:p>
            <a:pPr indent="0" lvl="0" marL="0" rtl="0" algn="l">
              <a:spcBef>
                <a:spcPts val="1200"/>
              </a:spcBef>
              <a:spcAft>
                <a:spcPts val="1200"/>
              </a:spcAft>
              <a:buNone/>
            </a:pPr>
            <a:r>
              <a:rPr lang="en-GB"/>
              <a:t>Support staff and services can be allocated to these regions to better support continuous bike service.  In addition, in Oakland, there is a strong demand for the service between the cities of Oakland and Berkeley.  This can be a possible area for future expansion.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Analysis Summary</a:t>
            </a:r>
            <a:endParaRPr/>
          </a:p>
        </p:txBody>
      </p:sp>
      <p:sp>
        <p:nvSpPr>
          <p:cNvPr id="175" name="Google Shape;175;p2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76" name="Google Shape;176;p2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The analysis performed in this investigation and included in this slide deck are:</a:t>
            </a:r>
            <a:endParaRPr/>
          </a:p>
          <a:p>
            <a:pPr indent="-311150" lvl="0" marL="457200" rtl="0" algn="l">
              <a:lnSpc>
                <a:spcPct val="150000"/>
              </a:lnSpc>
              <a:spcBef>
                <a:spcPts val="1200"/>
              </a:spcBef>
              <a:spcAft>
                <a:spcPts val="0"/>
              </a:spcAft>
              <a:buSzPts val="1300"/>
              <a:buAutoNum type="arabicPeriod"/>
            </a:pPr>
            <a:r>
              <a:rPr lang="en-GB"/>
              <a:t>Bike Station Bikes Surplus and Deficits</a:t>
            </a:r>
            <a:endParaRPr/>
          </a:p>
          <a:p>
            <a:pPr indent="-311150" lvl="0" marL="457200" rtl="0" algn="l">
              <a:lnSpc>
                <a:spcPct val="150000"/>
              </a:lnSpc>
              <a:spcBef>
                <a:spcPts val="0"/>
              </a:spcBef>
              <a:spcAft>
                <a:spcPts val="0"/>
              </a:spcAft>
              <a:buSzPts val="1300"/>
              <a:buAutoNum type="arabicPeriod"/>
            </a:pPr>
            <a:r>
              <a:rPr lang="en-GB"/>
              <a:t>Bike Service Usage Per Hour and Weekday</a:t>
            </a:r>
            <a:endParaRPr/>
          </a:p>
          <a:p>
            <a:pPr indent="-311150" lvl="0" marL="457200" rtl="0" algn="l">
              <a:lnSpc>
                <a:spcPct val="150000"/>
              </a:lnSpc>
              <a:spcBef>
                <a:spcPts val="0"/>
              </a:spcBef>
              <a:spcAft>
                <a:spcPts val="0"/>
              </a:spcAft>
              <a:buSzPts val="1300"/>
              <a:buAutoNum type="arabicPeriod"/>
            </a:pPr>
            <a:r>
              <a:rPr lang="en-GB"/>
              <a:t>Target Demographic</a:t>
            </a:r>
            <a:endParaRPr/>
          </a:p>
          <a:p>
            <a:pPr indent="-311150" lvl="0" marL="457200" rtl="0" algn="l">
              <a:lnSpc>
                <a:spcPct val="150000"/>
              </a:lnSpc>
              <a:spcBef>
                <a:spcPts val="0"/>
              </a:spcBef>
              <a:spcAft>
                <a:spcPts val="0"/>
              </a:spcAft>
              <a:buSzPts val="1300"/>
              <a:buAutoNum type="arabicPeriod"/>
            </a:pPr>
            <a:r>
              <a:rPr lang="en-GB"/>
              <a:t>Geographical Usage</a:t>
            </a:r>
            <a:endParaRPr/>
          </a:p>
          <a:p>
            <a:pPr indent="0" lvl="0" marL="0" rtl="0" algn="l">
              <a:lnSpc>
                <a:spcPct val="150000"/>
              </a:lnSpc>
              <a:spcBef>
                <a:spcPts val="1200"/>
              </a:spcBef>
              <a:spcAft>
                <a:spcPts val="0"/>
              </a:spcAft>
              <a:buNone/>
            </a:pPr>
            <a:r>
              <a:rPr lang="en-GB"/>
              <a:t>The recommendations from the analysis are:</a:t>
            </a:r>
            <a:endParaRPr/>
          </a:p>
          <a:p>
            <a:pPr indent="-311150" lvl="0" marL="457200" rtl="0" algn="l">
              <a:lnSpc>
                <a:spcPct val="115000"/>
              </a:lnSpc>
              <a:spcBef>
                <a:spcPts val="1200"/>
              </a:spcBef>
              <a:spcAft>
                <a:spcPts val="0"/>
              </a:spcAft>
              <a:buSzPts val="1300"/>
              <a:buChar char="●"/>
            </a:pPr>
            <a:r>
              <a:rPr lang="en-GB"/>
              <a:t>Allocate resources to move bikes from stations with high surplus to stations with high deficit</a:t>
            </a:r>
            <a:endParaRPr/>
          </a:p>
          <a:p>
            <a:pPr indent="-311150" lvl="0" marL="457200" rtl="0" algn="l">
              <a:lnSpc>
                <a:spcPct val="115000"/>
              </a:lnSpc>
              <a:spcBef>
                <a:spcPts val="0"/>
              </a:spcBef>
              <a:spcAft>
                <a:spcPts val="0"/>
              </a:spcAft>
              <a:buSzPts val="1300"/>
              <a:buChar char="●"/>
            </a:pPr>
            <a:r>
              <a:rPr lang="en-GB"/>
              <a:t>Promotions should be targeted towards either commuters</a:t>
            </a:r>
            <a:endParaRPr/>
          </a:p>
          <a:p>
            <a:pPr indent="-311150" lvl="0" marL="457200" rtl="0" algn="l">
              <a:lnSpc>
                <a:spcPct val="115000"/>
              </a:lnSpc>
              <a:spcBef>
                <a:spcPts val="0"/>
              </a:spcBef>
              <a:spcAft>
                <a:spcPts val="0"/>
              </a:spcAft>
              <a:buSzPts val="1300"/>
              <a:buChar char="●"/>
            </a:pPr>
            <a:r>
              <a:rPr lang="en-GB"/>
              <a:t>Market expansion </a:t>
            </a:r>
            <a:r>
              <a:rPr lang="en-GB"/>
              <a:t>should</a:t>
            </a:r>
            <a:r>
              <a:rPr lang="en-GB"/>
              <a:t> be targeted towards females, 35+ years old people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Analysis Overview</a:t>
            </a:r>
            <a:endParaRPr/>
          </a:p>
        </p:txBody>
      </p:sp>
      <p:sp>
        <p:nvSpPr>
          <p:cNvPr id="71" name="Google Shape;71;p14"/>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2" name="Google Shape;72;p14"/>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Ford GoBike, now known as Bay Wheels, is a regional public bicycle sharing system in California's San Francisco Bay Area.  This </a:t>
            </a:r>
            <a:r>
              <a:rPr lang="en-GB"/>
              <a:t>service</a:t>
            </a:r>
            <a:r>
              <a:rPr lang="en-GB"/>
              <a:t> allows </a:t>
            </a:r>
            <a:r>
              <a:rPr lang="en-GB"/>
              <a:t>people</a:t>
            </a:r>
            <a:r>
              <a:rPr lang="en-GB"/>
              <a:t> to pick up a bike from a station, ride the rented bike </a:t>
            </a:r>
            <a:r>
              <a:rPr lang="en-GB"/>
              <a:t>around</a:t>
            </a:r>
            <a:r>
              <a:rPr lang="en-GB"/>
              <a:t> the bay, and drop it off at another station.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The analysis in this slide deck will take into account all </a:t>
            </a:r>
            <a:r>
              <a:rPr lang="en-GB"/>
              <a:t>Ford GoBike </a:t>
            </a:r>
            <a:r>
              <a:rPr lang="en-GB"/>
              <a:t>trip data in February 2019.  Recommendations for business decisions and </a:t>
            </a:r>
            <a:r>
              <a:rPr lang="en-GB"/>
              <a:t>further</a:t>
            </a:r>
            <a:r>
              <a:rPr lang="en-GB"/>
              <a:t> analysis will be included at the end of the slide deck.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Analysis Overview</a:t>
            </a:r>
            <a:endParaRPr/>
          </a:p>
        </p:txBody>
      </p:sp>
      <p:sp>
        <p:nvSpPr>
          <p:cNvPr id="78" name="Google Shape;78;p15"/>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79" name="Google Shape;79;p15"/>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analysis performed in this investigation and included in this slide deck are:</a:t>
            </a:r>
            <a:endParaRPr/>
          </a:p>
          <a:p>
            <a:pPr indent="-311150" lvl="0" marL="457200" rtl="0" algn="l">
              <a:lnSpc>
                <a:spcPct val="150000"/>
              </a:lnSpc>
              <a:spcBef>
                <a:spcPts val="1200"/>
              </a:spcBef>
              <a:spcAft>
                <a:spcPts val="0"/>
              </a:spcAft>
              <a:buSzPts val="1300"/>
              <a:buAutoNum type="arabicPeriod"/>
            </a:pPr>
            <a:r>
              <a:rPr lang="en-GB"/>
              <a:t>Bike Station Bikes Surplus and Deficits</a:t>
            </a:r>
            <a:endParaRPr/>
          </a:p>
          <a:p>
            <a:pPr indent="-311150" lvl="0" marL="457200" rtl="0" algn="l">
              <a:lnSpc>
                <a:spcPct val="150000"/>
              </a:lnSpc>
              <a:spcBef>
                <a:spcPts val="0"/>
              </a:spcBef>
              <a:spcAft>
                <a:spcPts val="0"/>
              </a:spcAft>
              <a:buSzPts val="1300"/>
              <a:buAutoNum type="arabicPeriod"/>
            </a:pPr>
            <a:r>
              <a:rPr lang="en-GB"/>
              <a:t>Bike Service Usage Per Hour and Weekday</a:t>
            </a:r>
            <a:endParaRPr/>
          </a:p>
          <a:p>
            <a:pPr indent="-311150" lvl="0" marL="457200" rtl="0" algn="l">
              <a:lnSpc>
                <a:spcPct val="150000"/>
              </a:lnSpc>
              <a:spcBef>
                <a:spcPts val="0"/>
              </a:spcBef>
              <a:spcAft>
                <a:spcPts val="0"/>
              </a:spcAft>
              <a:buSzPts val="1300"/>
              <a:buAutoNum type="arabicPeriod"/>
            </a:pPr>
            <a:r>
              <a:rPr lang="en-GB"/>
              <a:t>Target Demographic</a:t>
            </a:r>
            <a:endParaRPr/>
          </a:p>
          <a:p>
            <a:pPr indent="-311150" lvl="0" marL="457200" rtl="0" algn="l">
              <a:lnSpc>
                <a:spcPct val="150000"/>
              </a:lnSpc>
              <a:spcBef>
                <a:spcPts val="0"/>
              </a:spcBef>
              <a:spcAft>
                <a:spcPts val="0"/>
              </a:spcAft>
              <a:buSzPts val="1300"/>
              <a:buAutoNum type="arabicPeriod"/>
            </a:pPr>
            <a:r>
              <a:rPr lang="en-GB"/>
              <a:t>Geographical Usage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Bike Station Bikes Surplus and Deficits</a:t>
            </a:r>
            <a:endParaRPr/>
          </a:p>
        </p:txBody>
      </p:sp>
      <p:sp>
        <p:nvSpPr>
          <p:cNvPr id="85" name="Google Shape;85;p16"/>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As Ford GoBike service allows users to rent a bike from a station and return it to another station, we investigated the stations that had the highest </a:t>
            </a:r>
            <a:r>
              <a:rPr lang="en-GB"/>
              <a:t>difference</a:t>
            </a:r>
            <a:r>
              <a:rPr lang="en-GB"/>
              <a:t> in start_stations and end_stations.</a:t>
            </a:r>
            <a:endParaRPr/>
          </a:p>
          <a:p>
            <a:pPr indent="0" lvl="0" marL="0" rtl="0" algn="l">
              <a:spcBef>
                <a:spcPts val="1200"/>
              </a:spcBef>
              <a:spcAft>
                <a:spcPts val="0"/>
              </a:spcAft>
              <a:buNone/>
            </a:pPr>
            <a:r>
              <a:rPr lang="en-GB"/>
              <a:t>A station with a high start count and low end count would indicate that users are taking bikes from the station more than bikes are being returned to the station - hence a bike deficit.  </a:t>
            </a:r>
            <a:endParaRPr/>
          </a:p>
          <a:p>
            <a:pPr indent="0" lvl="0" marL="0" rtl="0" algn="l">
              <a:spcBef>
                <a:spcPts val="1200"/>
              </a:spcBef>
              <a:spcAft>
                <a:spcPts val="1200"/>
              </a:spcAft>
              <a:buNone/>
            </a:pPr>
            <a:r>
              <a:rPr lang="en-GB"/>
              <a:t>On the other hand, a low start count and high end count would indicate the opposite, a bike surplus.</a:t>
            </a:r>
            <a:endParaRPr/>
          </a:p>
        </p:txBody>
      </p:sp>
      <p:pic>
        <p:nvPicPr>
          <p:cNvPr id="86" name="Google Shape;86;p16"/>
          <p:cNvPicPr preferRelativeResize="0"/>
          <p:nvPr/>
        </p:nvPicPr>
        <p:blipFill>
          <a:blip r:embed="rId3">
            <a:alphaModFix/>
          </a:blip>
          <a:stretch>
            <a:fillRect/>
          </a:stretch>
        </p:blipFill>
        <p:spPr>
          <a:xfrm>
            <a:off x="4572000" y="1652438"/>
            <a:ext cx="4174079" cy="2782726"/>
          </a:xfrm>
          <a:prstGeom prst="rect">
            <a:avLst/>
          </a:prstGeom>
          <a:noFill/>
          <a:ln>
            <a:noFill/>
          </a:ln>
        </p:spPr>
      </p:pic>
      <p:sp>
        <p:nvSpPr>
          <p:cNvPr id="87" name="Google Shape;87;p16"/>
          <p:cNvSpPr txBox="1"/>
          <p:nvPr/>
        </p:nvSpPr>
        <p:spPr>
          <a:xfrm>
            <a:off x="5192900" y="4435175"/>
            <a:ext cx="4064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https://www.digitaltrends.com/outdoors/ford-gobike-plus-san-francisco/</a:t>
            </a:r>
            <a:endParaRPr sz="7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Bike Station Bikes Surplus and Deficits</a:t>
            </a:r>
            <a:endParaRPr/>
          </a:p>
        </p:txBody>
      </p:sp>
      <p:pic>
        <p:nvPicPr>
          <p:cNvPr id="93" name="Google Shape;93;p17"/>
          <p:cNvPicPr preferRelativeResize="0"/>
          <p:nvPr/>
        </p:nvPicPr>
        <p:blipFill>
          <a:blip r:embed="rId3">
            <a:alphaModFix/>
          </a:blip>
          <a:stretch>
            <a:fillRect/>
          </a:stretch>
        </p:blipFill>
        <p:spPr>
          <a:xfrm>
            <a:off x="869988" y="1354625"/>
            <a:ext cx="7404074" cy="3714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Bike Station Bikes Surplus and Deficits</a:t>
            </a:r>
            <a:endParaRPr/>
          </a:p>
        </p:txBody>
      </p:sp>
      <p:sp>
        <p:nvSpPr>
          <p:cNvPr id="99" name="Google Shape;99;p18"/>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top 5 stations with a deficit of bikes are station ID 243, 253, 71, 22 and 343.  </a:t>
            </a:r>
            <a:endParaRPr/>
          </a:p>
          <a:p>
            <a:pPr indent="0" lvl="0" marL="0" rtl="0" algn="l">
              <a:spcBef>
                <a:spcPts val="1200"/>
              </a:spcBef>
              <a:spcAft>
                <a:spcPts val="1200"/>
              </a:spcAft>
              <a:buNone/>
            </a:pPr>
            <a:r>
              <a:rPr lang="en-GB"/>
              <a:t>The top 5 stations with a surplus of bikes are station ID 67, 21, 15, 6, 30.</a:t>
            </a:r>
            <a:endParaRPr/>
          </a:p>
        </p:txBody>
      </p:sp>
      <p:sp>
        <p:nvSpPr>
          <p:cNvPr id="100" name="Google Shape;100;p18"/>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Recommendation:</a:t>
            </a:r>
            <a:endParaRPr/>
          </a:p>
          <a:p>
            <a:pPr indent="0" lvl="0" marL="0" rtl="0" algn="l">
              <a:spcBef>
                <a:spcPts val="1200"/>
              </a:spcBef>
              <a:spcAft>
                <a:spcPts val="1200"/>
              </a:spcAft>
              <a:buNone/>
            </a:pPr>
            <a:r>
              <a:rPr lang="en-GB"/>
              <a:t>It is imperative that to continue to provide quality service, each station should have sufficient number of bikes to meet the demand.  It is recommended that either more bikes are placed at the stations with the deficit.  It is also recommended that the company allocates resource to redirect bikes from the stations with a surplus to the stations with the deficit.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Bike Service Usage Per Hour and Weekday</a:t>
            </a:r>
            <a:endParaRPr/>
          </a:p>
        </p:txBody>
      </p:sp>
      <p:sp>
        <p:nvSpPr>
          <p:cNvPr id="106" name="Google Shape;106;p1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 ensure sufficient customer service staffing, whether maintenance or on-call, we identified the highest peak usage of the bike service.</a:t>
            </a:r>
            <a:endParaRPr/>
          </a:p>
          <a:p>
            <a:pPr indent="0" lvl="0" marL="0" rtl="0" algn="l">
              <a:spcBef>
                <a:spcPts val="1200"/>
              </a:spcBef>
              <a:spcAft>
                <a:spcPts val="1200"/>
              </a:spcAft>
              <a:buNone/>
            </a:pPr>
            <a:r>
              <a:rPr lang="en-GB"/>
              <a:t>This analysis measured the total number of trips per hour and also per day of the week, for the given dataset (Feb 2019)</a:t>
            </a:r>
            <a:endParaRPr/>
          </a:p>
        </p:txBody>
      </p:sp>
      <p:sp>
        <p:nvSpPr>
          <p:cNvPr id="107" name="Google Shape;107;p19"/>
          <p:cNvSpPr txBox="1"/>
          <p:nvPr/>
        </p:nvSpPr>
        <p:spPr>
          <a:xfrm>
            <a:off x="4668725" y="4334200"/>
            <a:ext cx="408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Roboto"/>
                <a:ea typeface="Roboto"/>
                <a:cs typeface="Roboto"/>
                <a:sym typeface="Roboto"/>
              </a:rPr>
              <a:t>https://media.ford.com/content/fordmedia/fna/us/en/news/2017/06/27/ford-gobike-launching-in-bay-area-bike-sharing.html</a:t>
            </a:r>
            <a:endParaRPr sz="700">
              <a:latin typeface="Roboto"/>
              <a:ea typeface="Roboto"/>
              <a:cs typeface="Roboto"/>
              <a:sym typeface="Roboto"/>
            </a:endParaRPr>
          </a:p>
        </p:txBody>
      </p:sp>
      <p:pic>
        <p:nvPicPr>
          <p:cNvPr id="108" name="Google Shape;108;p19"/>
          <p:cNvPicPr preferRelativeResize="0"/>
          <p:nvPr/>
        </p:nvPicPr>
        <p:blipFill>
          <a:blip r:embed="rId3">
            <a:alphaModFix/>
          </a:blip>
          <a:stretch>
            <a:fillRect/>
          </a:stretch>
        </p:blipFill>
        <p:spPr>
          <a:xfrm>
            <a:off x="4449575" y="1695275"/>
            <a:ext cx="4527600" cy="25438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Bike Service Usage Per Hour and Weekday</a:t>
            </a:r>
            <a:endParaRPr/>
          </a:p>
        </p:txBody>
      </p:sp>
      <p:pic>
        <p:nvPicPr>
          <p:cNvPr id="114" name="Google Shape;114;p20"/>
          <p:cNvPicPr preferRelativeResize="0"/>
          <p:nvPr/>
        </p:nvPicPr>
        <p:blipFill>
          <a:blip r:embed="rId3">
            <a:alphaModFix/>
          </a:blip>
          <a:stretch>
            <a:fillRect/>
          </a:stretch>
        </p:blipFill>
        <p:spPr>
          <a:xfrm>
            <a:off x="1381125" y="1742625"/>
            <a:ext cx="6381750" cy="2933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Bike Station Bikes Surplus and Deficits</a:t>
            </a:r>
            <a:endParaRPr/>
          </a:p>
        </p:txBody>
      </p:sp>
      <p:pic>
        <p:nvPicPr>
          <p:cNvPr id="120" name="Google Shape;120;p21"/>
          <p:cNvPicPr preferRelativeResize="0"/>
          <p:nvPr/>
        </p:nvPicPr>
        <p:blipFill>
          <a:blip r:embed="rId3">
            <a:alphaModFix/>
          </a:blip>
          <a:stretch>
            <a:fillRect/>
          </a:stretch>
        </p:blipFill>
        <p:spPr>
          <a:xfrm>
            <a:off x="1485925" y="1771475"/>
            <a:ext cx="6172200" cy="2914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